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slideLayouts/slideLayout1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4" r:id="rId7"/>
    <p:sldMasterId id="2147483666" r:id="rId8"/>
    <p:sldMasterId id="2147483668" r:id="rId9"/>
    <p:sldMasterId id="2147483670" r:id="rId10"/>
    <p:sldMasterId id="2147483672" r:id="rId11"/>
    <p:sldMasterId id="2147483674" r:id="rId12"/>
  </p:sldMasterIdLst>
  <p:notesMasterIdLst>
    <p:notesMasterId r:id="rId25"/>
  </p:notesMasterIdLst>
  <p:handoutMasterIdLst>
    <p:handoutMasterId r:id="rId26"/>
  </p:handoutMasterIdLst>
  <p:sldIdLst>
    <p:sldId id="256" r:id="rId13"/>
    <p:sldId id="263" r:id="rId14"/>
    <p:sldId id="314" r:id="rId15"/>
    <p:sldId id="299" r:id="rId16"/>
    <p:sldId id="308" r:id="rId17"/>
    <p:sldId id="304" r:id="rId18"/>
    <p:sldId id="313" r:id="rId19"/>
    <p:sldId id="310" r:id="rId20"/>
    <p:sldId id="311" r:id="rId21"/>
    <p:sldId id="309" r:id="rId22"/>
    <p:sldId id="312" r:id="rId23"/>
    <p:sldId id="262" r:id="rId24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7B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102" d="100"/>
          <a:sy n="102" d="100"/>
        </p:scale>
        <p:origin x="27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34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8" cy="497205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8" cy="497205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r">
              <a:defRPr sz="1200"/>
            </a:lvl1pPr>
          </a:lstStyle>
          <a:p>
            <a:fld id="{2B072E86-E9A4-49BD-8545-91D469BDCC25}" type="datetimeFigureOut">
              <a:rPr lang="en-GB" smtClean="0"/>
              <a:pPr/>
              <a:t>07/02/2018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8" cy="497205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69"/>
            <a:ext cx="2949098" cy="497205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r">
              <a:defRPr sz="1200"/>
            </a:lvl1pPr>
          </a:lstStyle>
          <a:p>
            <a:fld id="{A0143985-CF63-4E79-BA84-92EC3409B4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022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86" cy="497762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06" y="0"/>
            <a:ext cx="2949585" cy="497762"/>
          </a:xfrm>
          <a:prstGeom prst="rect">
            <a:avLst/>
          </a:prstGeom>
        </p:spPr>
        <p:txBody>
          <a:bodyPr vert="horz" lIns="92318" tIns="46159" rIns="92318" bIns="46159" rtlCol="0"/>
          <a:lstStyle>
            <a:lvl1pPr algn="r">
              <a:defRPr sz="1200"/>
            </a:lvl1pPr>
          </a:lstStyle>
          <a:p>
            <a:fld id="{A91DA80F-12BD-460A-BF7B-E29FC89B99FC}" type="datetimeFigureOut">
              <a:rPr lang="en-GB" smtClean="0"/>
              <a:pPr/>
              <a:t>07/02/2018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18" tIns="46159" rIns="92318" bIns="4615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48" y="4723170"/>
            <a:ext cx="5443518" cy="4475083"/>
          </a:xfrm>
          <a:prstGeom prst="rect">
            <a:avLst/>
          </a:prstGeom>
        </p:spPr>
        <p:txBody>
          <a:bodyPr vert="horz" lIns="92318" tIns="46159" rIns="92318" bIns="461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749"/>
            <a:ext cx="2949586" cy="497761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06" y="9444749"/>
            <a:ext cx="2949585" cy="497761"/>
          </a:xfrm>
          <a:prstGeom prst="rect">
            <a:avLst/>
          </a:prstGeom>
        </p:spPr>
        <p:txBody>
          <a:bodyPr vert="horz" lIns="92318" tIns="46159" rIns="92318" bIns="46159" rtlCol="0" anchor="b"/>
          <a:lstStyle>
            <a:lvl1pPr algn="r">
              <a:defRPr sz="1200"/>
            </a:lvl1pPr>
          </a:lstStyle>
          <a:p>
            <a:fld id="{A0A64552-F9BD-40B5-B102-70D643B7FA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12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731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741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619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775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84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80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947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917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866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55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64552-F9BD-40B5-B102-70D643B7FAF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54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TITLE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QA 2567 rev288 (pms)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4802491" cy="255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65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5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5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15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/>
          <p:cNvSpPr txBox="1">
            <a:spLocks/>
          </p:cNvSpPr>
          <p:nvPr userDrawn="1"/>
        </p:nvSpPr>
        <p:spPr>
          <a:xfrm>
            <a:off x="467544" y="202438"/>
            <a:ext cx="82296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863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QA 2567 rev288 (pms)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41858" y="908720"/>
            <a:ext cx="4802491" cy="2551393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979712" y="3789041"/>
            <a:ext cx="5328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600" b="1" dirty="0" smtClean="0">
                <a:solidFill>
                  <a:srgbClr val="FFFFFF"/>
                </a:solidFill>
              </a:rPr>
              <a:t>www.sqa.org.uk </a:t>
            </a:r>
            <a:r>
              <a:rPr lang="en-GB" altLang="en-US" sz="2600" dirty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</a:rPr>
              <a:t> 0303 </a:t>
            </a:r>
            <a:r>
              <a:rPr lang="en-GB" altLang="en-US" sz="2600" b="1" dirty="0">
                <a:solidFill>
                  <a:srgbClr val="FFFFFF"/>
                </a:solidFill>
              </a:rPr>
              <a:t>333 0330</a:t>
            </a:r>
            <a:endParaRPr lang="en-US" altLang="en-US" sz="2600" b="1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33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BD SQA LOGO  TITLE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0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02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QA 2567 rev288 (pms)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83568" y="1484784"/>
            <a:ext cx="4802491" cy="255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3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9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9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979712" y="3789041"/>
            <a:ext cx="5328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600" b="1" dirty="0" smtClean="0">
                <a:solidFill>
                  <a:srgbClr val="FFFFFF"/>
                </a:solidFill>
              </a:rPr>
              <a:t>www.sqa.org.uk </a:t>
            </a:r>
            <a:r>
              <a:rPr lang="en-GB" altLang="en-US" sz="2600" dirty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</a:rPr>
              <a:t> 0303 </a:t>
            </a:r>
            <a:r>
              <a:rPr lang="en-GB" altLang="en-US" sz="2600" b="1" dirty="0">
                <a:solidFill>
                  <a:srgbClr val="FFFFFF"/>
                </a:solidFill>
              </a:rPr>
              <a:t>333 0330</a:t>
            </a:r>
            <a:endParaRPr lang="en-US" altLang="en-US" sz="2600" b="1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8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Symbol" panose="05050102010706020507" pitchFamily="18" charset="2"/>
        <a:buChar char="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1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Symbol" panose="05050102010706020507" pitchFamily="18" charset="2"/>
        <a:buChar char="¨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QA 2567 rev288 (pms)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41858" y="908720"/>
            <a:ext cx="4802491" cy="255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9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38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07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newapprenticeships@sds.co.u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18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467544" y="692696"/>
            <a:ext cx="8003381" cy="5760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NQGA Accounting Unit Review - timelines</a:t>
            </a: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55576" y="1628800"/>
            <a:ext cx="7417122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Unit Validation March/April 2018. </a:t>
            </a: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Units available for use August 2018.</a:t>
            </a: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Assessment Support Packs to be produced for all. </a:t>
            </a: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527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467544" y="692696"/>
            <a:ext cx="8003381" cy="5760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NQGA Accounting Unit Review – frameworks</a:t>
            </a: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74295" y="1484784"/>
            <a:ext cx="8491698" cy="41764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NC Accounting, revised framework due to be available 2019/20.</a:t>
            </a: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Credit transfer information will be included in the updated Arrangements document.</a:t>
            </a:r>
          </a:p>
          <a:p>
            <a:pPr marL="0" indent="0">
              <a:buClrTx/>
              <a:buNone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Other frameworks affected: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NC Administration (G99P 45)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NC Business (G973 44) 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NC Business (G8TW 45)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NPA Business with IT (G9WW 45)</a:t>
            </a: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300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26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683568" y="1669870"/>
            <a:ext cx="7416824" cy="141278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lvl="0">
              <a:defRPr/>
            </a:pPr>
            <a:r>
              <a:rPr lang="en-GB" dirty="0"/>
              <a:t>NC Accounting and Foundation Apprenticeship Update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506171" y="2376260"/>
            <a:ext cx="6553200" cy="7921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Wingdings" pitchFamily="2" charset="2"/>
              <a:buNone/>
              <a:defRPr sz="28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Arial" charset="0"/>
              <a:buNone/>
              <a:defRPr sz="28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750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 txBox="1">
            <a:spLocks/>
          </p:cNvSpPr>
          <p:nvPr/>
        </p:nvSpPr>
        <p:spPr>
          <a:xfrm>
            <a:off x="467544" y="1412776"/>
            <a:ext cx="7777162" cy="432048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endParaRPr kumimoji="0" lang="en-GB" sz="2400" b="0" i="0" u="none" strike="noStrike" kern="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67544" y="692696"/>
            <a:ext cx="8003381" cy="93610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Foundation Apprenticeship Accountancy </a:t>
            </a:r>
          </a:p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draft framework </a:t>
            </a: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87746" y="1844824"/>
            <a:ext cx="7790148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b="1" kern="0" dirty="0" smtClean="0">
                <a:solidFill>
                  <a:schemeClr val="tx1"/>
                </a:solidFill>
                <a:latin typeface="Arial"/>
              </a:rPr>
              <a:t>SQA National Progression Award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Preparing Management Accounting Information (H1YR 76)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Analysing Accounting Information (H1YS 76)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Preparing Financial Accounting Information (H1YP 76)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Recording Data in the Ledger (FN16 11) 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Professional Ethics for Accountants (new) </a:t>
            </a: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920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67544" y="548680"/>
            <a:ext cx="8229600" cy="108012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67544" y="1268760"/>
            <a:ext cx="7777162" cy="475252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67544" y="692696"/>
            <a:ext cx="8003381" cy="93610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Foundation Apprenticeship Accountancy</a:t>
            </a:r>
          </a:p>
          <a:p>
            <a:pPr algn="ctr">
              <a:buClrTx/>
              <a:buNone/>
              <a:defRPr/>
            </a:pPr>
            <a:r>
              <a:rPr kumimoji="0" lang="en-GB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rPr>
              <a:t>draft framework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60673" y="1808820"/>
            <a:ext cx="7417122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b="1" kern="0" dirty="0" smtClean="0">
                <a:solidFill>
                  <a:schemeClr val="tx1"/>
                </a:solidFill>
                <a:latin typeface="Arial"/>
              </a:rPr>
              <a:t>AAT Advanced Certificate in Bookkeeping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Advanced Bookkeeping 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Final Accounts Preparation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Indirect Tax</a:t>
            </a: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b="1" kern="0" dirty="0" smtClean="0">
                <a:solidFill>
                  <a:schemeClr val="tx1"/>
                </a:solidFill>
                <a:latin typeface="Arial"/>
              </a:rPr>
              <a:t>SQA Work Placement Unit (HF88 46)</a:t>
            </a: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Certification Unit (HE6E 04)</a:t>
            </a:r>
          </a:p>
          <a:p>
            <a:pPr marL="0" indent="0">
              <a:buClrTx/>
              <a:buNone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93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67544" y="548680"/>
            <a:ext cx="8229600" cy="108012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755576" y="1628800"/>
            <a:ext cx="7417122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75556" y="764704"/>
            <a:ext cx="7777162" cy="6480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noProof="0" dirty="0" smtClean="0">
                <a:solidFill>
                  <a:schemeClr val="tx1"/>
                </a:solidFill>
                <a:latin typeface="Arial"/>
              </a:rPr>
              <a:t>Foundation Apprenticeship in Accountancy</a:t>
            </a: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907976" y="1781200"/>
            <a:ext cx="7417122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The AAT units provide progression to the Modern Apprenticeship (3 of the 6 credits required)</a:t>
            </a: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Centres </a:t>
            </a:r>
            <a:r>
              <a:rPr lang="en-GB" sz="2400" kern="0" dirty="0">
                <a:solidFill>
                  <a:schemeClr val="tx1"/>
                </a:solidFill>
                <a:latin typeface="Arial"/>
              </a:rPr>
              <a:t>wishing to offer an FA should contact SDS: </a:t>
            </a:r>
            <a:r>
              <a:rPr lang="en-GB" sz="2400" kern="0" dirty="0">
                <a:solidFill>
                  <a:schemeClr val="tx1"/>
                </a:solidFill>
                <a:latin typeface="Arial"/>
                <a:hlinkClick r:id="rId3"/>
              </a:rPr>
              <a:t>newapprenticeships@sds.co.uk</a:t>
            </a: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319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467544" y="692696"/>
            <a:ext cx="8003381" cy="5760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NQGA Accounting Unit Review</a:t>
            </a: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55576" y="1556792"/>
            <a:ext cx="7848872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Aims of review to: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ensure units are up-to-date and fit-for-purpose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address areas of overlap between units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update terminology to reflect industry standards</a:t>
            </a: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Outcome of review: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4 units proposed to be withdrawn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11 being revised – 6 of which are larger revisions</a:t>
            </a: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719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467544" y="692696"/>
            <a:ext cx="8003381" cy="93610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NQGA Accounting Unit Review – </a:t>
            </a:r>
          </a:p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proposed withdrawal</a:t>
            </a:r>
          </a:p>
          <a:p>
            <a:pPr algn="ctr">
              <a:buClrTx/>
              <a:buNone/>
              <a:defRPr/>
            </a:pP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60673" y="1916832"/>
            <a:ext cx="7417122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The proposal is to withdraw 4 units: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Basic Financial Recording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Recording Credit Transactions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Recording Financial Transactions</a:t>
            </a:r>
          </a:p>
          <a:p>
            <a:pPr lvl="1"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Recording Pay Information</a:t>
            </a: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467544" y="692696"/>
            <a:ext cx="8003381" cy="5760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NQGA Accounting Unit Review – revised units</a:t>
            </a: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23528" y="1556792"/>
            <a:ext cx="8491698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Financial Skills for Small Business: An Intro (SCQF 4)</a:t>
            </a: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Financial and Cost Accounting: An Intro (SCQF 4)</a:t>
            </a: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Financial Accounting for Sole Traders (SCQF 4)*</a:t>
            </a: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Financial Accounting for Partnerships and NPO (SCQF 5)*</a:t>
            </a: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Financial Accounting for Limited Companies (SCQF 6)*</a:t>
            </a: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Handling Wages and Salaries</a:t>
            </a: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64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467544" y="692696"/>
            <a:ext cx="8003381" cy="5760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algn="ctr">
              <a:buClrTx/>
              <a:buNone/>
              <a:defRPr/>
            </a:pPr>
            <a:r>
              <a:rPr lang="en-GB" b="1" kern="0" dirty="0" smtClean="0">
                <a:solidFill>
                  <a:schemeClr val="tx1"/>
                </a:solidFill>
                <a:latin typeface="Arial"/>
              </a:rPr>
              <a:t>NQGA Accounting Unit Review – revised units</a:t>
            </a:r>
            <a:endParaRPr kumimoji="0" lang="en-GB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82788" y="1628800"/>
            <a:ext cx="8491698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Management Accounting: An Introduction (SCQF 4)*</a:t>
            </a:r>
          </a:p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Management </a:t>
            </a: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Accounting Systems (SCQF 5)*</a:t>
            </a:r>
          </a:p>
          <a:p>
            <a:pPr>
              <a:buClrTx/>
              <a:defRPr/>
            </a:pPr>
            <a:r>
              <a:rPr lang="en-GB" sz="2400" kern="0" dirty="0">
                <a:solidFill>
                  <a:schemeClr val="tx1"/>
                </a:solidFill>
                <a:latin typeface="Arial"/>
              </a:rPr>
              <a:t>Management </a:t>
            </a: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Accounting (SCQF 6)</a:t>
            </a:r>
          </a:p>
          <a:p>
            <a:pPr>
              <a:buClrTx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Recording Cash Transactions*</a:t>
            </a:r>
          </a:p>
          <a:p>
            <a:pPr>
              <a:buClrTx/>
              <a:defRPr/>
            </a:pPr>
            <a:r>
              <a:rPr lang="en-GB" sz="2400" kern="0" dirty="0" smtClean="0">
                <a:solidFill>
                  <a:schemeClr val="tx1"/>
                </a:solidFill>
                <a:latin typeface="Arial"/>
              </a:rPr>
              <a:t>Recording Transactions in the Ledger</a:t>
            </a:r>
          </a:p>
          <a:p>
            <a:pPr marL="0" indent="0">
              <a:buClrTx/>
              <a:buNone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0" indent="0">
              <a:buClrTx/>
              <a:buNone/>
              <a:defRPr/>
            </a:pPr>
            <a:endParaRPr lang="en-GB" sz="2400" kern="0" dirty="0">
              <a:solidFill>
                <a:schemeClr val="tx1"/>
              </a:solidFill>
              <a:latin typeface="Arial"/>
            </a:endParaRPr>
          </a:p>
          <a:p>
            <a:pPr>
              <a:buClrTx/>
              <a:defRPr/>
            </a:pPr>
            <a:endParaRPr lang="en-GB" sz="2400" kern="0" dirty="0" smtClean="0">
              <a:solidFill>
                <a:schemeClr val="tx1"/>
              </a:solidFill>
              <a:latin typeface="Arial"/>
            </a:endParaRPr>
          </a:p>
          <a:p>
            <a:pPr marL="457200" lvl="1" indent="0">
              <a:buClrTx/>
              <a:buNone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 lvl="1">
              <a:buClrTx/>
              <a:defRPr/>
            </a:pPr>
            <a:endParaRPr lang="en-GB" sz="1200" kern="0" dirty="0" smtClean="0">
              <a:solidFill>
                <a:schemeClr val="tx1"/>
              </a:solidFill>
              <a:latin typeface="Arial"/>
            </a:endParaRPr>
          </a:p>
          <a:p>
            <a:pPr>
              <a:buClrTx/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463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A TITLE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CBD 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ICBD 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ICBD SQA LOGO  FINAL HOLDING S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RPORATE BLANK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ORPORATE BLANK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QA FINAL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ICBD SQA TITLE HOLDING SLIDE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ICBD 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389</Words>
  <Application>Microsoft Office PowerPoint</Application>
  <PresentationFormat>On-screen Show (4:3)</PresentationFormat>
  <Paragraphs>113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12</vt:i4>
      </vt:variant>
    </vt:vector>
  </HeadingPairs>
  <TitlesOfParts>
    <vt:vector size="29" baseType="lpstr">
      <vt:lpstr>Arial</vt:lpstr>
      <vt:lpstr>Arial Narrow</vt:lpstr>
      <vt:lpstr>Calibri</vt:lpstr>
      <vt:lpstr>Symbol</vt:lpstr>
      <vt:lpstr>Wingdings</vt:lpstr>
      <vt:lpstr>SQA TITLE HOLDING SLIDE</vt:lpstr>
      <vt:lpstr>SQA TITLE GOES HERE</vt:lpstr>
      <vt:lpstr>SQA DARK BACKGROUND</vt:lpstr>
      <vt:lpstr>SQA LIGHT BACKGROUND</vt:lpstr>
      <vt:lpstr>CORPORATE BLANK DARK</vt:lpstr>
      <vt:lpstr>CORPORATE BLANK LIGHT</vt:lpstr>
      <vt:lpstr>SQA FINAL HOLDING SLIDE</vt:lpstr>
      <vt:lpstr>ICBD SQA TITLE HOLDING SLIDE </vt:lpstr>
      <vt:lpstr>ICBD SQA TITLE GOES HERE</vt:lpstr>
      <vt:lpstr>ICBD SQA DARK BACKGROUND</vt:lpstr>
      <vt:lpstr>ICBD SQA LIGHT BACKGROUND</vt:lpstr>
      <vt:lpstr>ICBD SQA LOGO  FINAL HOLDING SLID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SQA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Findlay</dc:creator>
  <cp:lastModifiedBy>Linda Meikle</cp:lastModifiedBy>
  <cp:revision>115</cp:revision>
  <cp:lastPrinted>2017-11-09T17:21:32Z</cp:lastPrinted>
  <dcterms:created xsi:type="dcterms:W3CDTF">2013-10-10T15:37:55Z</dcterms:created>
  <dcterms:modified xsi:type="dcterms:W3CDTF">2018-02-07T13:22:55Z</dcterms:modified>
</cp:coreProperties>
</file>